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75bf830dd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075bf830d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75bf830d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075bf830d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75bf830dd_3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075bf830dd_3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075bf830d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075bf830d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086caa0e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086caa0e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75bf830d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075bf830d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852e4311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0852e4311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75bf830dd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075bf830d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75bf830d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075bf830d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8140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5200"/>
              <a:buNone/>
              <a:defRPr sz="5200">
                <a:solidFill>
                  <a:srgbClr val="FFE59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5200"/>
              <a:buNone/>
              <a:defRPr sz="5200">
                <a:solidFill>
                  <a:srgbClr val="FFE59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5200"/>
              <a:buNone/>
              <a:defRPr sz="5200">
                <a:solidFill>
                  <a:srgbClr val="FFE59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5200"/>
              <a:buNone/>
              <a:defRPr sz="5200">
                <a:solidFill>
                  <a:srgbClr val="FFE59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5200"/>
              <a:buNone/>
              <a:defRPr sz="5200">
                <a:solidFill>
                  <a:srgbClr val="FFE59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5200"/>
              <a:buNone/>
              <a:defRPr sz="5200">
                <a:solidFill>
                  <a:srgbClr val="FFE59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5200"/>
              <a:buNone/>
              <a:defRPr sz="5200">
                <a:solidFill>
                  <a:srgbClr val="FFE59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5200"/>
              <a:buNone/>
              <a:defRPr sz="5200">
                <a:solidFill>
                  <a:srgbClr val="FFE59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5200"/>
              <a:buNone/>
              <a:defRPr sz="5200">
                <a:solidFill>
                  <a:srgbClr val="FFE599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081403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081403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81403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3600"/>
              <a:buNone/>
              <a:defRPr sz="3600">
                <a:solidFill>
                  <a:srgbClr val="FFE59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3600"/>
              <a:buNone/>
              <a:defRPr sz="3600">
                <a:solidFill>
                  <a:srgbClr val="FFE59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3600"/>
              <a:buNone/>
              <a:defRPr sz="3600">
                <a:solidFill>
                  <a:srgbClr val="FFE59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3600"/>
              <a:buNone/>
              <a:defRPr sz="3600">
                <a:solidFill>
                  <a:srgbClr val="FFE59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3600"/>
              <a:buNone/>
              <a:defRPr sz="3600">
                <a:solidFill>
                  <a:srgbClr val="FFE59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3600"/>
              <a:buNone/>
              <a:defRPr sz="3600">
                <a:solidFill>
                  <a:srgbClr val="FFE59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3600"/>
              <a:buNone/>
              <a:defRPr sz="3600">
                <a:solidFill>
                  <a:srgbClr val="FFE59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3600"/>
              <a:buNone/>
              <a:defRPr sz="3600">
                <a:solidFill>
                  <a:srgbClr val="FFE59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3600"/>
              <a:buNone/>
              <a:defRPr sz="3600">
                <a:solidFill>
                  <a:srgbClr val="FFE599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081403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  <a:defRPr>
                <a:solidFill>
                  <a:srgbClr val="F3F3F3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>
                <a:solidFill>
                  <a:srgbClr val="F3F3F3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>
                <a:solidFill>
                  <a:srgbClr val="F3F3F3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081403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rgbClr val="081403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rgbClr val="081403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081403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rgbClr val="08140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rgbClr val="08140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8.jpg"/><Relationship Id="rId11" Type="http://schemas.openxmlformats.org/officeDocument/2006/relationships/image" Target="../media/image6.jpg"/><Relationship Id="rId10" Type="http://schemas.openxmlformats.org/officeDocument/2006/relationships/image" Target="../media/image9.jpg"/><Relationship Id="rId12" Type="http://schemas.openxmlformats.org/officeDocument/2006/relationships/image" Target="../media/image4.jpg"/><Relationship Id="rId9" Type="http://schemas.openxmlformats.org/officeDocument/2006/relationships/image" Target="../media/image8.jpg"/><Relationship Id="rId5" Type="http://schemas.openxmlformats.org/officeDocument/2006/relationships/image" Target="../media/image17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ecolonialfutures.net/broccoliseedagreement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Hlubinná ekologie: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 myšlení k tělesnosti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 </a:t>
            </a:r>
            <a:r>
              <a:rPr lang="en"/>
              <a:t>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Principy společné práce – osobní místo a deník</a:t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50" y="1411588"/>
            <a:ext cx="3480500" cy="23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71573"/>
            <a:ext cx="3771800" cy="28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…aneb společná cesta do více-než-lidského světa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9924" y="2813550"/>
            <a:ext cx="1577874" cy="217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5" y="0"/>
            <a:ext cx="1708447" cy="217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Díky…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050" y="2897400"/>
            <a:ext cx="3008250" cy="19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22625"/>
            <a:ext cx="3420751" cy="227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83663"/>
            <a:ext cx="1824699" cy="273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4275" y="685725"/>
            <a:ext cx="3680851" cy="207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4788" y="2571738"/>
            <a:ext cx="4059868" cy="228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94125" y="2644875"/>
            <a:ext cx="4441999" cy="24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35850" y="0"/>
            <a:ext cx="2461176" cy="437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45373" y="-3"/>
            <a:ext cx="2479574" cy="372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05575" y="351144"/>
            <a:ext cx="5365299" cy="301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2481474"/>
            <a:ext cx="4762900" cy="267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053" y="152401"/>
            <a:ext cx="5169894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Struktura kurzu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Principy společné práce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Principy společné práce – dohoda brokolicového semínka</a:t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152475"/>
            <a:ext cx="8520600" cy="7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1.  </a:t>
            </a:r>
            <a:r>
              <a:rPr lang="en"/>
              <a:t>To, s čím se tady setkám nemusí být ve všem ihned aplikovatelné na moji situaci a to je v pořádku.</a:t>
            </a:r>
            <a:endParaRPr sz="1500"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3519175"/>
            <a:ext cx="8520600" cy="13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 </a:t>
            </a:r>
            <a:r>
              <a:rPr lang="en"/>
              <a:t>Je na mě rozhodnout se, kdy se budu chtít posunout dál a kdy se zastavím a budu jen pozorovat či reflektovat.</a:t>
            </a:r>
            <a:endParaRPr/>
          </a:p>
          <a:p>
            <a:pPr indent="0" lvl="0" marL="285750" rtl="0" algn="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500"/>
              <a:t>Zdroj: Gesturing Towards Decolonial Futures</a:t>
            </a:r>
            <a:br>
              <a:rPr lang="en" sz="1500"/>
            </a:br>
            <a:r>
              <a:rPr lang="en" sz="1500" u="sng">
                <a:solidFill>
                  <a:schemeClr val="hlink"/>
                </a:solidFill>
                <a:hlinkClick r:id="rId3"/>
              </a:rPr>
              <a:t>https://decolonialfutures.net/broccoliseedagreement/</a:t>
            </a:r>
            <a:r>
              <a:rPr lang="en" sz="1500"/>
              <a:t> </a:t>
            </a:r>
            <a:endParaRPr sz="1500"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913875"/>
            <a:ext cx="85206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2.  </a:t>
            </a:r>
            <a:r>
              <a:rPr lang="en"/>
              <a:t>Nemusím souhlasit s tím, co slyším, ale rád*a počkám na to, co se stane.</a:t>
            </a:r>
            <a:endParaRPr sz="1500"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2437075"/>
            <a:ext cx="8520600" cy="10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3.  </a:t>
            </a:r>
            <a:r>
              <a:rPr lang="en"/>
              <a:t>Během kurzu mi nemusí být vždy příjemně, proces může být matoucí i frustrující. Beru odpovědnost za své pocity a za to, co do skupiny vnáším a budu pozorovat, zkoumat a učit se z reakcí, které to ve mně vyvolává.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176" y="0"/>
            <a:ext cx="691564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Principy společné práce – zóny učení</a:t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763" y="1093925"/>
            <a:ext cx="386246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Principy společné práce – zóny učení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 b="23464" l="0" r="0" t="20958"/>
          <a:stretch/>
        </p:blipFill>
        <p:spPr>
          <a:xfrm>
            <a:off x="947825" y="1684850"/>
            <a:ext cx="7248350" cy="251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